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6858000" cx="12192000"/>
  <p:notesSz cx="6858000" cy="9144000"/>
  <p:embeddedFontLst>
    <p:embeddedFont>
      <p:font typeface="Gill Sans"/>
      <p:regular r:id="rId17"/>
      <p:bold r:id="rId1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19" roundtripDataSignature="AMtx7mhrm78G58ctSpxHFjPrEFGRULEJ7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GillSans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customschemas.google.com/relationships/presentationmetadata" Target="metadata"/><Relationship Id="rId6" Type="http://schemas.openxmlformats.org/officeDocument/2006/relationships/slide" Target="slides/slide2.xml"/><Relationship Id="rId18" Type="http://schemas.openxmlformats.org/officeDocument/2006/relationships/font" Target="fonts/GillSans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es-MX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p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5" name="Google Shape;165;p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2" name="Google Shape;172;p1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4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7" name="Google Shape;107;p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5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8" name="Google Shape;118;p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8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" name="Google Shape;142;p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9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" name="Google Shape;150;p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4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14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8" name="Google Shape;18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0" name="Google Shape;20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23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2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2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2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4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24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2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2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2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1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4" name="Google Shape;24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6" name="Google Shape;26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6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16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0" name="Google Shape;30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17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6" name="Google Shape;36;p17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7" name="Google Shape;37;p1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8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18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3" name="Google Shape;43;p18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4" name="Google Shape;44;p18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5" name="Google Shape;45;p18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6" name="Google Shape;46;p1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1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2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2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21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21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21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2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2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2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2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22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22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2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2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2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1" name="Google Shape;11;p13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7.png"/><Relationship Id="rId4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"/>
          <p:cNvSpPr txBox="1"/>
          <p:nvPr/>
        </p:nvSpPr>
        <p:spPr>
          <a:xfrm>
            <a:off x="2955925" y="743699"/>
            <a:ext cx="9236075" cy="15700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9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Recicla y Crea</a:t>
            </a:r>
            <a:endParaRPr b="1" i="0" sz="9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1"/>
          <p:cNvSpPr txBox="1"/>
          <p:nvPr/>
        </p:nvSpPr>
        <p:spPr>
          <a:xfrm>
            <a:off x="3159134" y="2296565"/>
            <a:ext cx="9550400" cy="83099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4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Esteban Fustacara, Mariana Gamboa, Catalina Salazar</a:t>
            </a:r>
            <a:endParaRPr b="1" i="0" sz="24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400" u="none" cap="none" strike="noStrike">
                <a:solidFill>
                  <a:srgbClr val="FFD966"/>
                </a:solidFill>
                <a:latin typeface="Calibri"/>
                <a:ea typeface="Calibri"/>
                <a:cs typeface="Calibri"/>
                <a:sym typeface="Calibri"/>
              </a:rPr>
              <a:t>Valentina Saraza</a:t>
            </a:r>
            <a:endParaRPr b="1" i="0" sz="2400" u="none" cap="none" strike="noStrike">
              <a:solidFill>
                <a:srgbClr val="FFD96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0" name="Google Shape;90;p1"/>
          <p:cNvSpPr txBox="1"/>
          <p:nvPr/>
        </p:nvSpPr>
        <p:spPr>
          <a:xfrm>
            <a:off x="3001972" y="1960702"/>
            <a:ext cx="9550400" cy="49244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"/>
          <p:cNvSpPr txBox="1"/>
          <p:nvPr/>
        </p:nvSpPr>
        <p:spPr>
          <a:xfrm>
            <a:off x="2833522" y="3744366"/>
            <a:ext cx="9550500" cy="169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s-MX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Institución Educativa Carlos Vieco Ortiz</a:t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Programa de formación:</a:t>
            </a:r>
            <a:r>
              <a:rPr b="1" i="0" lang="es-MX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b="1" i="0" lang="es-MX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Técnico Laboral en Desarrollo de Software</a:t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Grado: </a:t>
            </a:r>
            <a:r>
              <a:rPr b="1" i="0" lang="es-MX" sz="26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  <a:r>
              <a:rPr b="1" lang="es-MX" sz="2600">
                <a:solidFill>
                  <a:srgbClr val="FF0000"/>
                </a:solidFill>
              </a:rPr>
              <a:t>1</a:t>
            </a:r>
            <a:r>
              <a:rPr b="1" i="0" lang="es-MX" sz="2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°</a:t>
            </a:r>
            <a:endParaRPr b="1" i="0" sz="2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0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BIBLIO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GRAFÍA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60" name="Google Shape;160;p10"/>
          <p:cNvSpPr txBox="1"/>
          <p:nvPr/>
        </p:nvSpPr>
        <p:spPr>
          <a:xfrm>
            <a:off x="1258785" y="2333455"/>
            <a:ext cx="11115304" cy="95406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1" lang="es-MX" sz="2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https://www.ecoembes.com/es/conoce-ecoembes/que-es-ecoembes/quienes-somos</a:t>
            </a:r>
            <a:r>
              <a:rPr b="0" i="1" lang="es-MX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s-MX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apelera de reciclaje " id="162" name="Google Shape;162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193002" y="3114358"/>
            <a:ext cx="3286439" cy="328644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1"/>
          <p:cNvSpPr/>
          <p:nvPr/>
        </p:nvSpPr>
        <p:spPr>
          <a:xfrm>
            <a:off x="2022763" y="1165525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INTEGRANTES D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EL EQUIPO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68" name="Google Shape;168;p11"/>
          <p:cNvSpPr txBox="1"/>
          <p:nvPr/>
        </p:nvSpPr>
        <p:spPr>
          <a:xfrm>
            <a:off x="538347" y="2539357"/>
            <a:ext cx="11115304" cy="332394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ESTEBAN FUSTACARA</a:t>
            </a:r>
            <a:endParaRPr b="0" i="0" sz="36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MARIANA GAMBOA</a:t>
            </a:r>
            <a:endParaRPr b="0" i="0" sz="36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CATALINA SALAZAR</a:t>
            </a:r>
            <a:endParaRPr b="0" i="0" sz="36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600" u="none" cap="none" strike="noStrike">
                <a:solidFill>
                  <a:schemeClr val="lt1"/>
                </a:solidFill>
                <a:latin typeface="Gill Sans"/>
                <a:ea typeface="Gill Sans"/>
                <a:cs typeface="Gill Sans"/>
                <a:sym typeface="Gill Sans"/>
              </a:rPr>
              <a:t>VALENTINA SARAZA</a:t>
            </a:r>
            <a:endParaRPr b="0" i="0" sz="3600" u="none" cap="none" strike="noStrike">
              <a:solidFill>
                <a:schemeClr val="lt1"/>
              </a:solidFill>
              <a:latin typeface="Gill Sans"/>
              <a:ea typeface="Gill Sans"/>
              <a:cs typeface="Gill Sans"/>
              <a:sym typeface="Gill Sans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9" name="Google Shape;16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"/>
          <p:cNvSpPr txBox="1"/>
          <p:nvPr/>
        </p:nvSpPr>
        <p:spPr>
          <a:xfrm>
            <a:off x="3574473" y="3630880"/>
            <a:ext cx="8712529" cy="13233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0" i="0" lang="es-MX" sz="4000" u="none" cap="none" strike="noStrik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PRESENTACIÓN DE PROPUESTA PROYECTO INTEGRADOR DE AULA -PIA-</a:t>
            </a:r>
            <a:endParaRPr b="0" i="0" sz="40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"/>
          <p:cNvSpPr/>
          <p:nvPr/>
        </p:nvSpPr>
        <p:spPr>
          <a:xfrm>
            <a:off x="2726035" y="720733"/>
            <a:ext cx="6705600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PROBLEMA O 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NECESIDAD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02" name="Google Shape;102;p3"/>
          <p:cNvSpPr txBox="1"/>
          <p:nvPr/>
        </p:nvSpPr>
        <p:spPr>
          <a:xfrm>
            <a:off x="967105" y="1701800"/>
            <a:ext cx="5828665" cy="25888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3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Los estudiantes de la Institución Educativa Carlos Vieco Ortiz, no tenemos conciencia acerca del manejo adecuado de los residuos que se generan, provocando desorden, suciedad y  contaminación.</a:t>
            </a:r>
            <a:endParaRPr b="0" i="0" sz="36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3" name="Google Shape;10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248525" y="1701165"/>
            <a:ext cx="4336415" cy="42094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"/>
          <p:cNvSpPr/>
          <p:nvPr/>
        </p:nvSpPr>
        <p:spPr>
          <a:xfrm>
            <a:off x="3450590" y="231775"/>
            <a:ext cx="8513445" cy="119761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MARCO TEÓRICO Y ESTADO</a:t>
            </a:r>
            <a:endParaRPr b="1" sz="3600">
              <a:solidFill>
                <a:srgbClr val="510094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 DEL ARTE</a:t>
            </a:r>
            <a:endParaRPr b="1" i="0" sz="36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10" name="Google Shape;110;p4"/>
          <p:cNvSpPr txBox="1"/>
          <p:nvPr/>
        </p:nvSpPr>
        <p:spPr>
          <a:xfrm>
            <a:off x="5050790" y="1429385"/>
            <a:ext cx="6913880" cy="51288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Información recolectada de ECOEMBES.</a:t>
            </a:r>
            <a:endParaRPr b="0" i="0" sz="2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ECOEMBES es una organización sin ánimo de lucro que gestiona el reciclaje de los  residuos que se depositan en el contenedor amarillo y azul.  </a:t>
            </a:r>
            <a:endParaRPr b="0" i="0" sz="2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Trabaja junto a ciudadanos, entidades públicas y empresas para que el reciclaje de  envases domésticos sea una realidad en España. Desde 1996 han ayudado a  impulsar la conciencia medioambiental hasta convertir el reciclaje en un hábito diario  para la población española, contribuyendo a hacer de este mundo un lugar mejor  donde vivir. </a:t>
            </a:r>
            <a:endParaRPr b="0" i="0" sz="2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s-MX" sz="21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El reciclaje en la institución educativa es importante para promover la conciencia ambiental.  Este marco teórico se basa en diversos conceptos y teorías sobre la educación ambiental.   </a:t>
            </a:r>
            <a:endParaRPr b="1" i="0" sz="21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1" name="Google Shape;111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  <p:sp>
        <p:nvSpPr>
          <p:cNvPr descr="Qué es ECOEMBES? – Complejo para Tratamiento de Residuos Urbanos de Zaragoza" id="112" name="Google Shape;112;p4"/>
          <p:cNvSpPr/>
          <p:nvPr/>
        </p:nvSpPr>
        <p:spPr>
          <a:xfrm>
            <a:off x="155574" y="-144463"/>
            <a:ext cx="1876275" cy="187628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Qué es ECOEMBES? – Complejo para Tratamiento de Residuos Urbanos de Zaragoza" id="113" name="Google Shape;113;p4"/>
          <p:cNvSpPr/>
          <p:nvPr/>
        </p:nvSpPr>
        <p:spPr>
          <a:xfrm>
            <a:off x="155575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Qué es ECOEMBES? – Complejo para Tratamiento de Residuos Urbanos de Zaragoza" id="114" name="Google Shape;114;p4"/>
          <p:cNvSpPr/>
          <p:nvPr/>
        </p:nvSpPr>
        <p:spPr>
          <a:xfrm>
            <a:off x="307975" y="7937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Qué es Ecoembes? | Opcions" id="115" name="Google Shape;115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5575" y="1884045"/>
            <a:ext cx="4895215" cy="35426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5"/>
          <p:cNvSpPr/>
          <p:nvPr/>
        </p:nvSpPr>
        <p:spPr>
          <a:xfrm>
            <a:off x="3047999" y="379239"/>
            <a:ext cx="72320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OBJETIVOS DEL 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PROYECTO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21" name="Google Shape;121;p5"/>
          <p:cNvSpPr/>
          <p:nvPr/>
        </p:nvSpPr>
        <p:spPr>
          <a:xfrm>
            <a:off x="3666490" y="1025525"/>
            <a:ext cx="8240395" cy="64947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454025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000" u="none" cap="none" strike="noStrik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Objetivo general  </a:t>
            </a:r>
            <a:endParaRPr b="1" i="0" sz="2000" u="none" cap="none" strike="noStrike">
              <a:solidFill>
                <a:schemeClr val="lt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9524" lvl="0" marL="3810" marR="101600" rtl="0" algn="just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Diseñar un sistema informativo para la gestión de residuos dentro del colegio, que brinde a la comunidad educativa la información necesaria para el manejo de ellos, sus productores  y reutilización, generando estrategias para la concientización. 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9524" lvl="0" marL="3810" marR="101600" rtl="0" algn="just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9524" lvl="0" marL="3810" marR="101600" rtl="0" algn="just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None/>
            </a:pPr>
            <a:r>
              <a:rPr b="1" i="0" lang="es-MX" sz="2000" u="none" cap="none" strike="noStrik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Objetivos específicos </a:t>
            </a:r>
            <a:endParaRPr b="1" i="0" sz="2000" u="none" cap="none" strike="noStrike">
              <a:solidFill>
                <a:schemeClr val="lt1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  <a:p>
            <a:pPr indent="-342900" lvl="0" marL="346710" marR="101600" rtl="0" algn="just">
              <a:lnSpc>
                <a:spcPct val="100000"/>
              </a:lnSpc>
              <a:spcBef>
                <a:spcPts val="165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Char char="•"/>
            </a:pPr>
            <a:r>
              <a:rPr b="0" i="0" lang="es-MX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Informarnos y diseñar estrategias que nos ayuden a la concientización de los estudiantes.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059" lvl="0" marL="238125" marR="106679" rtl="0" algn="just">
              <a:lnSpc>
                <a:spcPct val="100000"/>
              </a:lnSpc>
              <a:spcBef>
                <a:spcPts val="1695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• Informar a los estudiantes sobre la importancia del reciclaje, implementando  actividades que los motive a la reutilización de residuos. 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059" lvl="0" marL="238125" marR="106679" rtl="0" algn="just">
              <a:lnSpc>
                <a:spcPct val="100000"/>
              </a:lnSpc>
              <a:spcBef>
                <a:spcPts val="1695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•Aprender el funcionamiento del diseño de sistemas informativos.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059" lvl="0" marL="238125" marR="106679" rtl="0" algn="just">
              <a:lnSpc>
                <a:spcPct val="100000"/>
              </a:lnSpc>
              <a:spcBef>
                <a:spcPts val="1695"/>
              </a:spcBef>
              <a:spcAft>
                <a:spcPts val="0"/>
              </a:spcAft>
              <a:buNone/>
            </a:pPr>
            <a:r>
              <a:rPr b="0" i="0" lang="es-MX" sz="2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•Lograr la aplicación del sistema informativo en la institución.</a:t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059" lvl="0" marL="238125" marR="106679" rtl="0" algn="just">
              <a:lnSpc>
                <a:spcPct val="100000"/>
              </a:lnSpc>
              <a:spcBef>
                <a:spcPts val="1695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6059" lvl="0" marL="238125" marR="106679" rtl="0" algn="l">
              <a:lnSpc>
                <a:spcPct val="100000"/>
              </a:lnSpc>
              <a:spcBef>
                <a:spcPts val="1695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22" name="Google Shape;122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90946" y="378786"/>
            <a:ext cx="2253800" cy="488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0" y="2089785"/>
            <a:ext cx="3579495" cy="35794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"/>
          <p:cNvSpPr/>
          <p:nvPr/>
        </p:nvSpPr>
        <p:spPr>
          <a:xfrm>
            <a:off x="3048000" y="650783"/>
            <a:ext cx="6096000" cy="64633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METODO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LOGÍA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29" name="Google Shape;129;p6"/>
          <p:cNvSpPr txBox="1"/>
          <p:nvPr/>
        </p:nvSpPr>
        <p:spPr>
          <a:xfrm>
            <a:off x="264160" y="1297305"/>
            <a:ext cx="7987030" cy="5260975"/>
          </a:xfrm>
          <a:prstGeom prst="rect">
            <a:avLst/>
          </a:prstGeom>
          <a:gradFill>
            <a:gsLst>
              <a:gs pos="0">
                <a:srgbClr val="14CD68"/>
              </a:gs>
              <a:gs pos="100000">
                <a:srgbClr val="0B6E38"/>
              </a:gs>
            </a:gsLst>
            <a:lin ang="0" scaled="0"/>
          </a:gradFill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2400" u="none" cap="none" strike="noStrike">
                <a:solidFill>
                  <a:schemeClr val="lt1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Actividades a realizar</a:t>
            </a: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: 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Creación del equipo y la cuenta en la aplicación en Marvel App.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Informarnos y aprender sobre el funcionamiento de la aplicación Marvel App.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Realizar el diseño del sistema informativo en la aplicación de Marvel App.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Informarnos e investigar estrategias para realizar diferentes campañas o incentivos para que los estudiantes se animen a ser  mas conscientes con el reciclaje.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57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•"/>
            </a:pPr>
            <a:r>
              <a:rPr b="0" i="0" lang="es-MX" sz="2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Diseñar ideas creativas para compartir con los estudiantes e incentivarlos a que aprovechen los resiudos recicables de una manera util.</a:t>
            </a:r>
            <a:endParaRPr b="0" i="0" sz="24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0" name="Google Shape;13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8382635" y="1537970"/>
            <a:ext cx="3169920" cy="48177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6" name="Google Shape;136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1620982"/>
            <a:ext cx="6220691" cy="349743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891769" y="379488"/>
            <a:ext cx="4870740" cy="273845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995679" y="3952370"/>
            <a:ext cx="4662920" cy="2621612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7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8"/>
          <p:cNvSpPr/>
          <p:nvPr/>
        </p:nvSpPr>
        <p:spPr>
          <a:xfrm>
            <a:off x="2022763" y="1165525"/>
            <a:ext cx="8146473" cy="12002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RESULTADOS Y 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PRODUCTOS ESPERADOS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sp>
        <p:nvSpPr>
          <p:cNvPr id="145" name="Google Shape;145;p8"/>
          <p:cNvSpPr txBox="1"/>
          <p:nvPr/>
        </p:nvSpPr>
        <p:spPr>
          <a:xfrm>
            <a:off x="5008245" y="2569210"/>
            <a:ext cx="6228715" cy="359854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s-MX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b="0" i="0" lang="es-MX" sz="32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Plataforma que contenga toda la información necesaria para la buena gestión de  residuos en la institución, manejo y buen uso a los materiales reciclables del  colegio.</a:t>
            </a:r>
            <a:r>
              <a:rPr b="0" i="0" lang="es-MX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endParaRPr b="0" i="0" sz="18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br>
              <a:rPr b="0" i="0" lang="es-MX" sz="18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8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6" name="Google Shape;146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196340" y="2366010"/>
            <a:ext cx="3477895" cy="3477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gradFill>
          <a:gsLst>
            <a:gs pos="0">
              <a:srgbClr val="14CD68"/>
            </a:gs>
            <a:gs pos="100000">
              <a:srgbClr val="0B6E38"/>
            </a:gs>
          </a:gsLst>
          <a:lin ang="5400000" scaled="0"/>
        </a:gradFill>
      </p:bgPr>
    </p:bg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9"/>
          <p:cNvSpPr/>
          <p:nvPr/>
        </p:nvSpPr>
        <p:spPr>
          <a:xfrm>
            <a:off x="1856509" y="458943"/>
            <a:ext cx="8146473" cy="64629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b="1" i="0" lang="es-MX" sz="3600" u="none" cap="none" strike="noStrike">
                <a:solidFill>
                  <a:srgbClr val="510094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CRONO</a:t>
            </a:r>
            <a:r>
              <a:rPr b="1" i="0" lang="es-MX" sz="3600" u="none" cap="none" strike="noStrike">
                <a:solidFill>
                  <a:srgbClr val="3A3838"/>
                </a:solidFill>
                <a:latin typeface="Bookman Old Style"/>
                <a:ea typeface="Bookman Old Style"/>
                <a:cs typeface="Bookman Old Style"/>
                <a:sym typeface="Bookman Old Style"/>
              </a:rPr>
              <a:t>GRAMA</a:t>
            </a:r>
            <a:endParaRPr b="0" i="0" sz="1800" u="none" cap="none" strike="noStrike">
              <a:solidFill>
                <a:srgbClr val="3A3838"/>
              </a:solidFill>
              <a:latin typeface="Bookman Old Style"/>
              <a:ea typeface="Bookman Old Style"/>
              <a:cs typeface="Bookman Old Style"/>
              <a:sym typeface="Bookman Old Style"/>
            </a:endParaRPr>
          </a:p>
        </p:txBody>
      </p:sp>
      <p:pic>
        <p:nvPicPr>
          <p:cNvPr id="153" name="Google Shape;153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87173" y="1682383"/>
            <a:ext cx="9602499" cy="4394364"/>
          </a:xfrm>
          <a:prstGeom prst="rect">
            <a:avLst/>
          </a:prstGeom>
          <a:noFill/>
          <a:ln>
            <a:noFill/>
          </a:ln>
        </p:spPr>
      </p:pic>
      <p:pic>
        <p:nvPicPr>
          <p:cNvPr id="154" name="Google Shape;154;p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63237" y="231850"/>
            <a:ext cx="2253800" cy="48858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2023-04-18T17:15:00Z</dcterms:created>
  <dc:creator>KELLY ALEJANDRA OCHOA VILLEGA</dc:creato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C375A6D1F2C642CFBF69C788704D2080_12</vt:lpwstr>
  </property>
  <property fmtid="{D5CDD505-2E9C-101B-9397-08002B2CF9AE}" pid="3" name="KSOProductBuildVer">
    <vt:lpwstr>3082-12.2.0.13266</vt:lpwstr>
  </property>
</Properties>
</file>